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86" r:id="rId2"/>
    <p:sldMasterId id="2147483709" r:id="rId3"/>
  </p:sldMasterIdLst>
  <p:notesMasterIdLst>
    <p:notesMasterId r:id="rId28"/>
  </p:notesMasterIdLst>
  <p:handoutMasterIdLst>
    <p:handoutMasterId r:id="rId29"/>
  </p:handoutMasterIdLst>
  <p:sldIdLst>
    <p:sldId id="261" r:id="rId4"/>
    <p:sldId id="858" r:id="rId5"/>
    <p:sldId id="877" r:id="rId6"/>
    <p:sldId id="874" r:id="rId7"/>
    <p:sldId id="875" r:id="rId8"/>
    <p:sldId id="876" r:id="rId9"/>
    <p:sldId id="870" r:id="rId10"/>
    <p:sldId id="865" r:id="rId11"/>
    <p:sldId id="880" r:id="rId12"/>
    <p:sldId id="878" r:id="rId13"/>
    <p:sldId id="879" r:id="rId14"/>
    <p:sldId id="869" r:id="rId15"/>
    <p:sldId id="884" r:id="rId16"/>
    <p:sldId id="885" r:id="rId17"/>
    <p:sldId id="886" r:id="rId18"/>
    <p:sldId id="861" r:id="rId19"/>
    <p:sldId id="867" r:id="rId20"/>
    <p:sldId id="887" r:id="rId21"/>
    <p:sldId id="888" r:id="rId22"/>
    <p:sldId id="889" r:id="rId23"/>
    <p:sldId id="862" r:id="rId24"/>
    <p:sldId id="890" r:id="rId25"/>
    <p:sldId id="866" r:id="rId26"/>
    <p:sldId id="891" r:id="rId27"/>
  </p:sldIdLst>
  <p:sldSz cx="9144000" cy="6858000" type="screen4x3"/>
  <p:notesSz cx="7019925" cy="93059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e-sun Seo" initials="JS" lastIdx="1" clrIdx="0"/>
  <p:cmAuthor id="2" name="Tong, Hanghang" initials="TH" lastIdx="1" clrIdx="1">
    <p:extLst>
      <p:ext uri="{19B8F6BF-5375-455C-9EA6-DF929625EA0E}">
        <p15:presenceInfo xmlns:p15="http://schemas.microsoft.com/office/powerpoint/2012/main" userId="S::htong@illinois.edu::3bc981f9-1701-41ac-a634-1d11ad4b3ea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2B00"/>
    <a:srgbClr val="FF0000"/>
    <a:srgbClr val="FF5600"/>
    <a:srgbClr val="FF9B11"/>
    <a:srgbClr val="FF7401"/>
    <a:srgbClr val="0000FF"/>
    <a:srgbClr val="006600"/>
    <a:srgbClr val="0432FF"/>
    <a:srgbClr val="FC9308"/>
    <a:srgbClr val="C00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90" autoAdjust="0"/>
    <p:restoredTop sz="80952" autoAdjust="0"/>
  </p:normalViewPr>
  <p:slideViewPr>
    <p:cSldViewPr snapToGrid="0">
      <p:cViewPr varScale="1">
        <p:scale>
          <a:sx n="120" d="100"/>
          <a:sy n="120" d="100"/>
        </p:scale>
        <p:origin x="912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2273" cy="464681"/>
          </a:xfrm>
          <a:prstGeom prst="rect">
            <a:avLst/>
          </a:prstGeom>
        </p:spPr>
        <p:txBody>
          <a:bodyPr vert="horz" lIns="88240" tIns="44120" rIns="88240" bIns="441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129" y="0"/>
            <a:ext cx="3042273" cy="464681"/>
          </a:xfrm>
          <a:prstGeom prst="rect">
            <a:avLst/>
          </a:prstGeom>
        </p:spPr>
        <p:txBody>
          <a:bodyPr vert="horz" lIns="88240" tIns="44120" rIns="88240" bIns="44120" rtlCol="0"/>
          <a:lstStyle>
            <a:lvl1pPr algn="r">
              <a:defRPr sz="1200"/>
            </a:lvl1pPr>
          </a:lstStyle>
          <a:p>
            <a:fld id="{44798C35-8A6C-4669-B8EE-A35EDDA7209F}" type="datetimeFigureOut">
              <a:rPr lang="en-US" smtClean="0"/>
              <a:pPr/>
              <a:t>2020-04-15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707"/>
            <a:ext cx="3042273" cy="464681"/>
          </a:xfrm>
          <a:prstGeom prst="rect">
            <a:avLst/>
          </a:prstGeom>
        </p:spPr>
        <p:txBody>
          <a:bodyPr vert="horz" lIns="88240" tIns="44120" rIns="88240" bIns="441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129" y="8839707"/>
            <a:ext cx="3042273" cy="464681"/>
          </a:xfrm>
          <a:prstGeom prst="rect">
            <a:avLst/>
          </a:prstGeom>
        </p:spPr>
        <p:txBody>
          <a:bodyPr vert="horz" lIns="88240" tIns="44120" rIns="88240" bIns="44120" rtlCol="0" anchor="b"/>
          <a:lstStyle>
            <a:lvl1pPr algn="r">
              <a:defRPr sz="1200"/>
            </a:lvl1pPr>
          </a:lstStyle>
          <a:p>
            <a:fld id="{58CE6271-78DE-4702-9874-34628AD802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10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2273" cy="46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78" tIns="46639" rIns="93278" bIns="46639" numCol="1" anchor="t" anchorCtr="0" compatLnSpc="1">
            <a:prstTxWarp prst="textNoShape">
              <a:avLst/>
            </a:prstTxWarp>
          </a:bodyPr>
          <a:lstStyle>
            <a:lvl1pPr defTabSz="932950">
              <a:defRPr sz="13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6129" y="0"/>
            <a:ext cx="3042273" cy="46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78" tIns="46639" rIns="93278" bIns="46639" numCol="1" anchor="t" anchorCtr="0" compatLnSpc="1">
            <a:prstTxWarp prst="textNoShape">
              <a:avLst/>
            </a:prstTxWarp>
          </a:bodyPr>
          <a:lstStyle>
            <a:lvl1pPr algn="r" defTabSz="932950">
              <a:defRPr sz="1300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8500"/>
            <a:ext cx="4651375" cy="3489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2299" y="4420624"/>
            <a:ext cx="5615331" cy="4186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78" tIns="46639" rIns="93278" bIns="466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707"/>
            <a:ext cx="3042273" cy="46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78" tIns="46639" rIns="93278" bIns="46639" numCol="1" anchor="b" anchorCtr="0" compatLnSpc="1">
            <a:prstTxWarp prst="textNoShape">
              <a:avLst/>
            </a:prstTxWarp>
          </a:bodyPr>
          <a:lstStyle>
            <a:lvl1pPr defTabSz="932950">
              <a:defRPr sz="1300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6129" y="8839707"/>
            <a:ext cx="3042273" cy="46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78" tIns="46639" rIns="93278" bIns="46639" numCol="1" anchor="b" anchorCtr="0" compatLnSpc="1">
            <a:prstTxWarp prst="textNoShape">
              <a:avLst/>
            </a:prstTxWarp>
          </a:bodyPr>
          <a:lstStyle>
            <a:lvl1pPr algn="r" defTabSz="932950">
              <a:defRPr sz="1300"/>
            </a:lvl1pPr>
          </a:lstStyle>
          <a:p>
            <a:fld id="{010B8656-D7FE-42A6-B960-6CAAC4278E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000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</a:t>
            </a:r>
            <a:r>
              <a:rPr lang="en-US" dirty="0"/>
              <a:t>Reinforcement learning, feedback or scalar reward is weak, comparing with the category in supervised learning and parts of data in self-supervised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4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I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n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image classification, one can pool the representations from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z_t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over all locations.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9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 model: future feature is the label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54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Motivation: Can we train a generic pre-trained model that could be used for most downstream tasks?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12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Basically, in self-supervised learning, we could predict </a:t>
            </a:r>
            <a:r>
              <a:rPr lang="en-US" sz="1200" dirty="0"/>
              <a:t>any part of the input from any other part.</a:t>
            </a:r>
          </a:p>
          <a:p>
            <a:r>
              <a:rPr lang="en-US" sz="1200" dirty="0"/>
              <a:t>e.g. vanilla auto-regressive model</a:t>
            </a:r>
          </a:p>
          <a:p>
            <a:r>
              <a:rPr lang="en-US" sz="1200" dirty="0"/>
              <a:t>language model, BERT,</a:t>
            </a:r>
          </a:p>
          <a:p>
            <a:r>
              <a:rPr lang="en-US" sz="1200" dirty="0"/>
              <a:t>In other words, in self-supervised learning, we pretend there is a part of the input we don’t know and aim to predict that.</a:t>
            </a:r>
          </a:p>
          <a:p>
            <a:r>
              <a:rPr lang="en-US" sz="1200" dirty="0"/>
              <a:t>One tradition way to do this is reconstruction, such as auto-encoder.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40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60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self-supervised learning, we aim to find a latent representation, which allows the system to make multiple predictions, or in other words, we want to find the generic pre-trained model that could be used for most downstream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25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these background in mind, we are ready to introduce this 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83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idea of this paper is closed to the idea of mutual information.</a:t>
            </a:r>
          </a:p>
          <a:p>
            <a:r>
              <a:rPr lang="en-US" dirty="0"/>
              <a:t>Intuition: the distribution of the past should be similar to the distribution of the future.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7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5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200" dirty="0">
                    <a:latin typeface="Cambria Math" panose="02040503050406030204" pitchFamily="18" charset="0"/>
                  </a:rPr>
                  <a:t>could be considered as the non-liner transformation of dot product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</a:rPr>
                  <a:t>.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latin typeface="Cambria Math" panose="02040503050406030204" pitchFamily="18" charset="0"/>
                  </a:rPr>
                  <a:t>It measures how similar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200" dirty="0"/>
                  <a:t> is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200" dirty="0">
                    <a:latin typeface="Cambria Math" panose="02040503050406030204" pitchFamily="18" charset="0"/>
                  </a:rPr>
                  <a:t>.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i="0">
                    <a:latin typeface="Cambria Math" panose="02040503050406030204" pitchFamily="18" charset="0"/>
                  </a:rPr>
                  <a:t>𝑓(𝑥_(𝑡+𝑘), 𝑐_𝑡 )</a:t>
                </a:r>
                <a:r>
                  <a:rPr lang="en-US" sz="12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200" dirty="0">
                    <a:latin typeface="Cambria Math" panose="02040503050406030204" pitchFamily="18" charset="0"/>
                  </a:rPr>
                  <a:t>could be considered as the non-liner transformation of dot product between </a:t>
                </a:r>
                <a:r>
                  <a:rPr lang="en-US" sz="1200" i="0">
                    <a:latin typeface="Cambria Math" panose="02040503050406030204" pitchFamily="18" charset="0"/>
                  </a:rPr>
                  <a:t>𝑧_(𝑡+𝑘)</a:t>
                </a:r>
                <a:r>
                  <a:rPr lang="en-US" sz="1200" dirty="0"/>
                  <a:t> and </a:t>
                </a:r>
                <a:r>
                  <a:rPr lang="en-US" sz="1200" i="0">
                    <a:latin typeface="Cambria Math" panose="02040503050406030204" pitchFamily="18" charset="0"/>
                  </a:rPr>
                  <a:t>𝑊_𝑘 𝑐_𝑡</a:t>
                </a:r>
                <a:r>
                  <a:rPr lang="en-US" sz="1200" dirty="0">
                    <a:latin typeface="Cambria Math" panose="02040503050406030204" pitchFamily="18" charset="0"/>
                  </a:rPr>
                  <a:t>.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latin typeface="Cambria Math" panose="02040503050406030204" pitchFamily="18" charset="0"/>
                  </a:rPr>
                  <a:t>It measures how similar </a:t>
                </a:r>
                <a:r>
                  <a:rPr lang="en-US" sz="1200" i="0">
                    <a:latin typeface="Cambria Math" panose="02040503050406030204" pitchFamily="18" charset="0"/>
                  </a:rPr>
                  <a:t>𝑧_(𝑡+𝑘)</a:t>
                </a:r>
                <a:r>
                  <a:rPr lang="en-US" sz="1200" dirty="0"/>
                  <a:t> is to </a:t>
                </a:r>
                <a:r>
                  <a:rPr lang="en-US" sz="1200" i="0">
                    <a:latin typeface="Cambria Math" panose="02040503050406030204" pitchFamily="18" charset="0"/>
                  </a:rPr>
                  <a:t>𝑐_𝑡</a:t>
                </a:r>
                <a:r>
                  <a:rPr lang="en-US" sz="1200" dirty="0">
                    <a:latin typeface="Cambria Math" panose="02040503050406030204" pitchFamily="18" charset="0"/>
                  </a:rPr>
                  <a:t>.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26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Intuition of loss function: in numerator, x_(</a:t>
            </a:r>
            <a:r>
              <a:rPr lang="en-US" dirty="0" err="1"/>
              <a:t>t+k</a:t>
            </a:r>
            <a:r>
              <a:rPr lang="en-US" dirty="0"/>
              <a:t>) is similar to </a:t>
            </a:r>
            <a:r>
              <a:rPr lang="en-US" dirty="0" err="1"/>
              <a:t>c_t</a:t>
            </a:r>
            <a:r>
              <a:rPr lang="en-US" dirty="0"/>
              <a:t>, then the value of f() should be large, in denominator, </a:t>
            </a:r>
            <a:r>
              <a:rPr lang="en-US" dirty="0" err="1"/>
              <a:t>x_j</a:t>
            </a:r>
            <a:r>
              <a:rPr lang="en-US" dirty="0"/>
              <a:t> is dissimilar to </a:t>
            </a:r>
            <a:r>
              <a:rPr lang="en-US" dirty="0" err="1"/>
              <a:t>c_t</a:t>
            </a:r>
            <a:r>
              <a:rPr lang="en-US" dirty="0"/>
              <a:t>, the value of f() should be small.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B8656-D7FE-42A6-B960-6CAAC4278E8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tif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77975"/>
            <a:ext cx="7772400" cy="14700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82800" y="3886200"/>
            <a:ext cx="5689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23756" t="19497" r="23460" b="9471"/>
          <a:stretch/>
        </p:blipFill>
        <p:spPr>
          <a:xfrm>
            <a:off x="8653386" y="6396185"/>
            <a:ext cx="335281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BF5BF3-6D54-8F4F-B25B-97CADC382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10499" r="10761" b="10761"/>
          <a:stretch/>
        </p:blipFill>
        <p:spPr>
          <a:xfrm>
            <a:off x="4330800" y="6393130"/>
            <a:ext cx="485993" cy="485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968685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77977"/>
            <a:ext cx="7772400" cy="1470025"/>
          </a:xfrm>
          <a:effectLst>
            <a:outerShdw dist="35921" dir="2700000" algn="ctr" rotWithShape="0">
              <a:srgbClr val="808080"/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82801" y="3886200"/>
            <a:ext cx="56896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911226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486527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 i="0">
                <a:solidFill>
                  <a:srgbClr val="808080"/>
                </a:solidFill>
              </a:defRPr>
            </a:lvl1pPr>
          </a:lstStyle>
          <a:p>
            <a:fld id="{76A53FA4-CC52-4B48-B160-DD8253CF348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ADE49E-54B6-7B4C-9594-853D6E769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10499" r="10761" b="10761"/>
          <a:stretch/>
        </p:blipFill>
        <p:spPr>
          <a:xfrm>
            <a:off x="4330800" y="6393130"/>
            <a:ext cx="485993" cy="485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51C8C3-45C2-284F-93EA-15AE266C8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3756" t="19497" r="23460" b="9471"/>
          <a:stretch/>
        </p:blipFill>
        <p:spPr>
          <a:xfrm>
            <a:off x="8653386" y="6396185"/>
            <a:ext cx="335281" cy="45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486527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 i="0">
                <a:solidFill>
                  <a:srgbClr val="808080"/>
                </a:solidFill>
              </a:defRPr>
            </a:lvl1pPr>
          </a:lstStyle>
          <a:p>
            <a:fld id="{76A53FA4-CC52-4B48-B160-DD8253CF34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E61617-028B-414E-B520-C25161B36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8" y="95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486527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 i="0">
                <a:solidFill>
                  <a:srgbClr val="808080"/>
                </a:solidFill>
              </a:defRPr>
            </a:lvl1pPr>
          </a:lstStyle>
          <a:p>
            <a:fld id="{76A53FA4-CC52-4B48-B160-DD8253CF34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486527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 i="0">
                <a:solidFill>
                  <a:srgbClr val="808080"/>
                </a:solidFill>
              </a:defRPr>
            </a:lvl1pPr>
          </a:lstStyle>
          <a:p>
            <a:fld id="{76A53FA4-CC52-4B48-B160-DD8253CF34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7940CD-0D65-E043-90F2-602AD2021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8" y="95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1" y="6486527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 i="0">
                <a:solidFill>
                  <a:srgbClr val="808080"/>
                </a:solidFill>
              </a:defRPr>
            </a:lvl1pPr>
          </a:lstStyle>
          <a:p>
            <a:fld id="{76A53FA4-CC52-4B48-B160-DD8253CF34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F2576D-A12E-7E40-AAC1-D36D9CD71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8" y="95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486527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 i="0">
                <a:solidFill>
                  <a:srgbClr val="808080"/>
                </a:solidFill>
              </a:defRPr>
            </a:lvl1pPr>
          </a:lstStyle>
          <a:p>
            <a:fld id="{76A53FA4-CC52-4B48-B160-DD8253CF34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C2A18B-2214-8945-A088-6F44CA40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8" y="95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486527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 i="0">
                <a:solidFill>
                  <a:srgbClr val="808080"/>
                </a:solidFill>
              </a:defRPr>
            </a:lvl1pPr>
          </a:lstStyle>
          <a:p>
            <a:fld id="{76A53FA4-CC52-4B48-B160-DD8253CF34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2E283B-8EC1-5B46-98F8-10BE26D2F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8" y="95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486527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 i="0">
                <a:solidFill>
                  <a:srgbClr val="808080"/>
                </a:solidFill>
              </a:defRPr>
            </a:lvl1pPr>
          </a:lstStyle>
          <a:p>
            <a:fld id="{76A53FA4-CC52-4B48-B160-DD8253CF34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E4BCB4-B5D1-534A-80B9-4C7336085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8" y="95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8675" y="933450"/>
            <a:ext cx="4038600" cy="2476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8675" y="3562350"/>
            <a:ext cx="4038600" cy="247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486527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 i="0">
                <a:solidFill>
                  <a:srgbClr val="808080"/>
                </a:solidFill>
              </a:defRPr>
            </a:lvl1pPr>
          </a:lstStyle>
          <a:p>
            <a:fld id="{76A53FA4-CC52-4B48-B160-DD8253CF34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85417D-26E6-014A-B449-EB7B2504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8" y="95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70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2E40E4-BDBB-C942-B8F0-9861DB900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8" y="95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33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7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521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90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34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567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559527"/>
            <a:ext cx="4768200" cy="1730075"/>
          </a:xfrm>
          <a:prstGeom prst="rect">
            <a:avLst/>
          </a:prstGeom>
        </p:spPr>
        <p:txBody>
          <a:bodyPr/>
          <a:lstStyle>
            <a:lvl1pPr algn="l">
              <a:defRPr b="1" baseline="0">
                <a:solidFill>
                  <a:srgbClr val="FA6300"/>
                </a:solidFill>
              </a:defRPr>
            </a:lvl1pPr>
          </a:lstStyle>
          <a:p>
            <a:r>
              <a:rPr lang="en-US" dirty="0"/>
              <a:t>Title Here: Tell Your Illinois Story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228601" y="2382840"/>
            <a:ext cx="4768850" cy="942975"/>
          </a:xfrm>
          <a:prstGeom prst="rect">
            <a:avLst/>
          </a:prstGeom>
        </p:spPr>
        <p:txBody>
          <a:bodyPr/>
          <a:lstStyle>
            <a:lvl1pPr mar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131F33"/>
                </a:solidFill>
                <a:latin typeface="+mn-lt"/>
                <a:ea typeface="+mn-ea"/>
                <a:cs typeface="Georgia"/>
              </a:rPr>
              <a:t>Name  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131F33"/>
                </a:solidFill>
                <a:latin typeface="+mn-lt"/>
                <a:ea typeface="+mn-ea"/>
                <a:cs typeface="Georgia"/>
              </a:rPr>
              <a:t>Date</a:t>
            </a:r>
          </a:p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5B3F4-CE41-F746-9F51-A6E6A50311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187" y="6537960"/>
            <a:ext cx="1843813" cy="320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327CBE-79EA-954D-AF62-93B3F214E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10499" r="10761" b="10761"/>
          <a:stretch/>
        </p:blipFill>
        <p:spPr>
          <a:xfrm>
            <a:off x="0" y="6393130"/>
            <a:ext cx="485993" cy="4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06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77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463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1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446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>
                <a:solidFill>
                  <a:srgbClr val="131F33"/>
                </a:solidFill>
              </a:rPr>
              <a:t>Click to edit Master title style</a:t>
            </a:r>
            <a:endParaRPr lang="en-US" dirty="0">
              <a:solidFill>
                <a:srgbClr val="131F33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600202"/>
            <a:ext cx="8305800" cy="4525963"/>
          </a:xfrm>
          <a:prstGeom prst="rect">
            <a:avLst/>
          </a:prstGeom>
        </p:spPr>
        <p:txBody>
          <a:bodyPr/>
          <a:lstStyle/>
          <a:p>
            <a:pPr lvl="0" defTabSz="914400">
              <a:buFont typeface="Wingdings" charset="0"/>
              <a:buChar char=""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Click to edit Master text styles</a:t>
            </a:r>
          </a:p>
          <a:p>
            <a:pPr lvl="1" defTabSz="914400">
              <a:buFont typeface="Wingdings" charset="0"/>
              <a:buChar char=""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Second level</a:t>
            </a:r>
          </a:p>
          <a:p>
            <a:pPr lvl="2" defTabSz="914400">
              <a:buFont typeface="Wingdings" charset="0"/>
              <a:buChar char=""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Third level</a:t>
            </a:r>
          </a:p>
          <a:p>
            <a:pPr lvl="3" defTabSz="914400">
              <a:buFont typeface="Wingdings" charset="0"/>
              <a:buChar char=""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Fourth level</a:t>
            </a:r>
          </a:p>
          <a:p>
            <a:pPr lvl="4" defTabSz="914400">
              <a:buFont typeface="Wingdings" charset="0"/>
              <a:buChar char=""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Fifth level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Georgia"/>
              <a:cs typeface="Georgia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C09BF1E-A7C5-4644-9DEF-65CEBF0074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0ECC946-8B58-4E4E-BE85-FD76DF87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C732A3B-D82F-4BA9-9FCA-022D8800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76B8A7-413E-D940-9482-08C1992F15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701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95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8116367-C41C-D747-B7C4-2A4DED4BE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8" y="95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B3592E-2E96-0847-A677-E10412BC0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8" y="95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58B505-4133-3C45-956A-89C415BD4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8" y="95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B6137D-996F-D74E-8B9C-91A721295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8" y="95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8675" y="933450"/>
            <a:ext cx="4038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8675" y="3562350"/>
            <a:ext cx="4038600" cy="247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505834-F10B-6D45-9601-8F0DF5A3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8" y="953"/>
            <a:ext cx="8229600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tiff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1"/>
            <a:ext cx="9144000" cy="8128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-9207"/>
            <a:ext cx="82296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7675" y="933450"/>
            <a:ext cx="82296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Line 14"/>
          <p:cNvSpPr>
            <a:spLocks noChangeShapeType="1"/>
          </p:cNvSpPr>
          <p:nvPr userDrawn="1"/>
        </p:nvSpPr>
        <p:spPr bwMode="auto">
          <a:xfrm>
            <a:off x="911225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86525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 i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/>
              <a:pPr>
                <a:defRPr/>
              </a:pPr>
              <a:t>‹#›</a:t>
            </a:fld>
            <a:r>
              <a:rPr lang="en-US"/>
              <a:t> -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5E84ED-659E-4743-A2BD-B7EE844C9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23756" t="19497" r="23460" b="9471"/>
          <a:stretch/>
        </p:blipFill>
        <p:spPr>
          <a:xfrm>
            <a:off x="8653386" y="6396185"/>
            <a:ext cx="335281" cy="45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448F23-348F-7B44-8F05-4483D0C058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10499" r="10761" b="10761"/>
          <a:stretch/>
        </p:blipFill>
        <p:spPr>
          <a:xfrm>
            <a:off x="4330800" y="6393130"/>
            <a:ext cx="485993" cy="4859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/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110000"/>
        <a:buFont typeface="Wingdings" pitchFamily="2" charset="2"/>
        <a:buChar char="§"/>
        <a:defRPr sz="3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90000"/>
        <a:buFont typeface="Arial" charset="0"/>
        <a:buChar char="–"/>
        <a:defRPr sz="28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4pPr>
      <a:lvl5pPr marL="2057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9144000" cy="811213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-9207"/>
            <a:ext cx="82296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7675" y="933450"/>
            <a:ext cx="8229600" cy="510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>
            <a:off x="911226" y="6400800"/>
            <a:ext cx="8232775" cy="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486527"/>
            <a:ext cx="68421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 i="0">
                <a:solidFill>
                  <a:srgbClr val="808080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6A53FA4-CC52-4B48-B160-DD8253CF3485}" type="slidenum">
              <a:rPr lang="en-US" smtClean="0">
                <a:latin typeface="Arial"/>
                <a:cs typeface="Aria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A9992D-1849-A340-818B-2A29B5D8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23756" t="19497" r="23460" b="9471"/>
          <a:stretch/>
        </p:blipFill>
        <p:spPr>
          <a:xfrm>
            <a:off x="8653386" y="6396185"/>
            <a:ext cx="335281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113813-2BC8-6B44-A127-2A66CC0A1E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10499" r="10761" b="10761"/>
          <a:stretch/>
        </p:blipFill>
        <p:spPr>
          <a:xfrm>
            <a:off x="4330800" y="6393130"/>
            <a:ext cx="485993" cy="4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FF0000"/>
          </a:solidFill>
          <a:effectLst/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cs typeface="Arial" charset="0"/>
        </a:defRPr>
      </a:lvl9pPr>
    </p:titleStyle>
    <p:bodyStyle>
      <a:lvl1pPr marL="257175" indent="-257175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110000"/>
        <a:buFont typeface="Wingdings" pitchFamily="2" charset="2"/>
        <a:buChar char="§"/>
        <a:defRPr sz="24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C00000"/>
        </a:buClr>
        <a:buSzPct val="90000"/>
        <a:buFont typeface="Arial" charset="0"/>
        <a:buChar char="–"/>
        <a:defRPr sz="21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2pPr>
      <a:lvl3pPr marL="857250" indent="-1714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•"/>
        <a:defRPr sz="18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3pPr>
      <a:lvl4pPr marL="1200150" indent="-1714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–"/>
        <a:defRPr sz="15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4pPr>
      <a:lvl5pPr marL="1543050" indent="-1714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»"/>
        <a:defRPr sz="1500">
          <a:solidFill>
            <a:schemeClr val="tx1">
              <a:lumMod val="95000"/>
              <a:lumOff val="5000"/>
            </a:schemeClr>
          </a:solidFill>
          <a:latin typeface="+mn-lt"/>
          <a:cs typeface="+mn-cs"/>
        </a:defRPr>
      </a:lvl5pPr>
      <a:lvl6pPr marL="1885950" indent="-1714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6B8A7-413E-D940-9482-08C1992F1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2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08" r:id="rId8"/>
    <p:sldLayoutId id="2147483717" r:id="rId9"/>
    <p:sldLayoutId id="2147483718" r:id="rId10"/>
    <p:sldLayoutId id="2147483719" r:id="rId11"/>
    <p:sldLayoutId id="2147483720" r:id="rId12"/>
    <p:sldLayoutId id="214748372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Li%2C+Y" TargetMode="External"/><Relationship Id="rId2" Type="http://schemas.openxmlformats.org/officeDocument/2006/relationships/hyperlink" Target="https://arxiv.org/search/cs?searchtype=author&amp;query=van+den+Oord%2C+A" TargetMode="Externa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arxiv.org/search/cs?searchtype=author&amp;query=Vinyals%2C+O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9.10341" TargetMode="External"/><Relationship Id="rId7" Type="http://schemas.openxmlformats.org/officeDocument/2006/relationships/hyperlink" Target="https://arxiv.org/abs/1811.11212" TargetMode="External"/><Relationship Id="rId2" Type="http://schemas.openxmlformats.org/officeDocument/2006/relationships/hyperlink" Target="https://arxiv.org/abs/1905.1372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911.05722" TargetMode="External"/><Relationship Id="rId5" Type="http://schemas.openxmlformats.org/officeDocument/2006/relationships/hyperlink" Target="https://arxiv.org/abs/2002.05709" TargetMode="External"/><Relationship Id="rId4" Type="http://schemas.openxmlformats.org/officeDocument/2006/relationships/hyperlink" Target="https://arxiv.org/abs/1905.1226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3830510-3DC2-D245-837A-D27B467374BC}"/>
              </a:ext>
            </a:extLst>
          </p:cNvPr>
          <p:cNvSpPr txBox="1">
            <a:spLocks/>
          </p:cNvSpPr>
          <p:nvPr/>
        </p:nvSpPr>
        <p:spPr>
          <a:xfrm>
            <a:off x="0" y="944959"/>
            <a:ext cx="9144000" cy="147002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FA6300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Representation Learning with Contrastive Predictive Coding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B5EE68E-98EF-3C4A-AF8A-3095D57DECD6}"/>
              </a:ext>
            </a:extLst>
          </p:cNvPr>
          <p:cNvSpPr txBox="1">
            <a:spLocks/>
          </p:cNvSpPr>
          <p:nvPr/>
        </p:nvSpPr>
        <p:spPr>
          <a:xfrm>
            <a:off x="1287159" y="2503977"/>
            <a:ext cx="6532364" cy="6525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altLang="zh-CN" sz="2400" dirty="0"/>
          </a:p>
          <a:p>
            <a:pPr algn="ctr" fontAlgn="auto">
              <a:spcAft>
                <a:spcPts val="0"/>
              </a:spcAft>
            </a:pPr>
            <a:endParaRPr lang="en-US" altLang="zh-CN" sz="2400" dirty="0"/>
          </a:p>
          <a:p>
            <a:pPr algn="ctr"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A742A47-C6E9-E244-8D05-0A376B2961B5}"/>
              </a:ext>
            </a:extLst>
          </p:cNvPr>
          <p:cNvSpPr txBox="1">
            <a:spLocks/>
          </p:cNvSpPr>
          <p:nvPr/>
        </p:nvSpPr>
        <p:spPr>
          <a:xfrm>
            <a:off x="1287159" y="3570777"/>
            <a:ext cx="6532364" cy="1752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dirty="0">
                <a:solidFill>
                  <a:srgbClr val="002060"/>
                </a:solidFill>
              </a:rPr>
              <a:t>Presented by Lecheng Zheng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marL="0" indent="0" algn="ctr" fontAlgn="auto">
              <a:spcAft>
                <a:spcPts val="0"/>
              </a:spcAft>
              <a:buNone/>
            </a:pPr>
            <a:endParaRPr lang="en-US" altLang="zh-CN" sz="2400" dirty="0"/>
          </a:p>
          <a:p>
            <a:pPr algn="ctr" fontAlgn="auto">
              <a:spcAft>
                <a:spcPts val="0"/>
              </a:spcAft>
            </a:pPr>
            <a:endParaRPr lang="en-US" altLang="zh-CN" sz="2400" dirty="0"/>
          </a:p>
          <a:p>
            <a:pPr algn="ctr"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6AED09-0337-644D-9B02-9DB626A25FEE}"/>
              </a:ext>
            </a:extLst>
          </p:cNvPr>
          <p:cNvSpPr txBox="1"/>
          <p:nvPr/>
        </p:nvSpPr>
        <p:spPr>
          <a:xfrm>
            <a:off x="2210295" y="2623548"/>
            <a:ext cx="468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Aaron van den Oord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Yazhe Li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Oriol Vinyals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081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84932D-F8FC-534A-B47B-7FF0D5438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to Predict?</a:t>
            </a:r>
          </a:p>
          <a:p>
            <a:pPr lvl="1"/>
            <a:r>
              <a:rPr lang="en-US" sz="2000" dirty="0"/>
              <a:t>The authors use autoregressive models in this latent space to make predictions </a:t>
            </a:r>
            <a:r>
              <a:rPr lang="en-US" sz="2000" dirty="0">
                <a:solidFill>
                  <a:srgbClr val="FF0000"/>
                </a:solidFill>
              </a:rPr>
              <a:t>many steps in the future based on the past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What is the label?</a:t>
            </a:r>
          </a:p>
          <a:p>
            <a:pPr lvl="1"/>
            <a:r>
              <a:rPr lang="en-US" sz="2000" dirty="0"/>
              <a:t>Future values in times series dataset; pixels in images.</a:t>
            </a:r>
          </a:p>
          <a:p>
            <a:pPr lvl="1"/>
            <a:r>
              <a:rPr lang="en-US" sz="2000" dirty="0"/>
              <a:t>Noise-Contrastive Estimation (Similar to Negative sampling).</a:t>
            </a:r>
          </a:p>
          <a:p>
            <a:pPr lvl="1"/>
            <a:r>
              <a:rPr lang="en-US" sz="2000" dirty="0"/>
              <a:t>E.g. In graph, positive sample: original graph; negative sample: corrupted (modified) graph.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4ED86-6F35-0C47-9E68-5681448A1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10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AFB93D-182D-644D-A768-B31638D2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21990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E3C2B7-9E8E-624F-8B1E-030F657D1F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Given the past data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we aim to predict the future context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by maximizing the following mutual information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sz="2400" dirty="0"/>
                  <a:t>Challenge: It’s hard to evaluate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directly, and thus, the mutual information is difficult to optimize.</a:t>
                </a:r>
              </a:p>
              <a:p>
                <a:r>
                  <a:rPr lang="en-US" sz="2400" dirty="0"/>
                  <a:t>Question: Is it possible for us to find a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lower bound </a:t>
                </a:r>
                <a:r>
                  <a:rPr lang="en-US" sz="2400" dirty="0"/>
                  <a:t>of mutual information, which is easy to optimize?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func>
                      <m:r>
                        <a:rPr lang="en-US" i="1" dirty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E3C2B7-9E8E-624F-8B1E-030F657D1F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5" t="-358" r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02CA02-137F-C84F-9784-5527C6C50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11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B7DF32-971C-7945-9E47-9E807D578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280174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7158D4-0919-B44C-A88B-E6A4E597DA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Given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random samples and the future context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,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be the indicator that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the positive sample. Then, the probability that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was drawn from the conditional distribution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rather than the proposal distribution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2400" dirty="0"/>
                  <a:t>is:</a:t>
                </a:r>
              </a:p>
              <a:p>
                <a:pPr marL="0" indent="0">
                  <a:buNone/>
                </a:pPr>
                <a:r>
                  <a:rPr lang="en-US" sz="2400" dirty="0"/>
                  <a:t> 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  <m:nary>
                          <m:naryPr>
                            <m:chr m:val="∏"/>
                            <m:limLoc m:val="subSup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nary>
                              <m:naryPr>
                                <m:chr m:val="∏"/>
                                <m:limLoc m:val="subSup"/>
                                <m:sup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den>
                    </m:f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             	              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num>
                      <m:den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nary>
                      </m:den>
                    </m:f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7158D4-0919-B44C-A88B-E6A4E597D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79" t="-496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AB010-1D93-B64B-BDCF-9784A21D9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12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0CCEEA-3E7F-3244-A8A7-37BAD1C5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0B2799-E236-094F-AC88-F3A3D5521551}"/>
              </a:ext>
            </a:extLst>
          </p:cNvPr>
          <p:cNvGrpSpPr/>
          <p:nvPr/>
        </p:nvGrpSpPr>
        <p:grpSpPr>
          <a:xfrm>
            <a:off x="4935255" y="4695345"/>
            <a:ext cx="3943229" cy="404663"/>
            <a:chOff x="4922729" y="5121230"/>
            <a:chExt cx="3943229" cy="40466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703DB13-9B9E-4D46-BC0C-D7763061D88B}"/>
                </a:ext>
              </a:extLst>
            </p:cNvPr>
            <p:cNvCxnSpPr/>
            <p:nvPr/>
          </p:nvCxnSpPr>
          <p:spPr>
            <a:xfrm flipH="1">
              <a:off x="4922729" y="5323562"/>
              <a:ext cx="11774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EB47D2B-E325-F645-AA0F-4EF8CE780DBE}"/>
                    </a:ext>
                  </a:extLst>
                </p:cNvPr>
                <p:cNvSpPr txBox="1"/>
                <p:nvPr/>
              </p:nvSpPr>
              <p:spPr>
                <a:xfrm>
                  <a:off x="6215289" y="5121230"/>
                  <a:ext cx="2650669" cy="404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Divided by </a:t>
                  </a:r>
                  <a14:m>
                    <m:oMath xmlns:m="http://schemas.openxmlformats.org/officeDocument/2006/math"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EB47D2B-E325-F645-AA0F-4EF8CE780D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5289" y="5121230"/>
                  <a:ext cx="2650669" cy="404663"/>
                </a:xfrm>
                <a:prstGeom prst="rect">
                  <a:avLst/>
                </a:prstGeom>
                <a:blipFill>
                  <a:blip r:embed="rId4"/>
                  <a:stretch>
                    <a:fillRect l="-1429" t="-100000" b="-1393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41747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B16571-6CD7-ED49-A864-D2D9DECD7F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, the optimal probability could be written as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.</a:t>
                </a:r>
              </a:p>
              <a:p>
                <a:r>
                  <a:rPr lang="en-US" sz="2400" dirty="0"/>
                  <a:t>In this paper, log-bilinear model is used to model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⁡(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is the encoded representation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is the weight of the neural network for step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B16571-6CD7-ED49-A864-D2D9DECD7F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7E8397-2004-984B-B541-5540E6769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13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178208-4EF5-F947-A84A-0F4A0570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31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6978FD6-AC2F-AD4D-9542-33957CE872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The final loss function could be formulized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err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err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sz="2400" i="1" dirty="0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It becomes tighter as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becomes larger (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is the size of dataset).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6978FD6-AC2F-AD4D-9542-33957CE872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79" t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29B64-73B3-A94F-BB9A-D0AC116BF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14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B9558F-8CC2-3F45-88C6-965E2BF34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InfoNCE</a:t>
            </a:r>
            <a:endParaRPr lang="en-US" dirty="0"/>
          </a:p>
        </p:txBody>
      </p:sp>
      <p:pic>
        <p:nvPicPr>
          <p:cNvPr id="5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7C4ABF2-6965-BB49-A8A3-12BDB7CA4D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7" t="11056" r="4507" b="1"/>
          <a:stretch/>
        </p:blipFill>
        <p:spPr bwMode="auto">
          <a:xfrm>
            <a:off x="1468684" y="3429000"/>
            <a:ext cx="6206631" cy="283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97141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FD4CE34-3835-524E-835D-9DB911C372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In the proposed model, either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could be used as representation for downstream tasks.</a:t>
                </a:r>
              </a:p>
              <a:p>
                <a:pPr lvl="1"/>
                <a:r>
                  <a:rPr lang="en-US" sz="2000" dirty="0"/>
                  <a:t>The autoregressive model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can be used if extra context from the past is useful, e.g. speech recognition.</a:t>
                </a:r>
              </a:p>
              <a:p>
                <a:pPr lvl="1"/>
                <a:r>
                  <a:rPr lang="en-US" sz="2000" dirty="0"/>
                  <a:t>When no additional context is required,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might instead be better, e.g. image classification.</a:t>
                </a:r>
              </a:p>
              <a:p>
                <a:pPr lvl="1"/>
                <a:endParaRPr lang="en-US" dirty="0"/>
              </a:p>
              <a:p>
                <a:pPr lvl="1"/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FD4CE34-3835-524E-835D-9DB911C372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79" t="-496" r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08F063-C7A3-FC4A-8410-3C41A8DC9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15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96E8F6-66BB-244E-B4F9-1465032C2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Learned Representation</a:t>
            </a:r>
          </a:p>
        </p:txBody>
      </p:sp>
      <p:pic>
        <p:nvPicPr>
          <p:cNvPr id="5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80AD562-D914-8E4F-925F-BE4AF71F9F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7" t="11056" r="4507" b="1"/>
          <a:stretch/>
        </p:blipFill>
        <p:spPr bwMode="auto">
          <a:xfrm>
            <a:off x="3948186" y="3920108"/>
            <a:ext cx="4932768" cy="225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8745D1-39A4-F746-8351-16C51266B6DE}"/>
              </a:ext>
            </a:extLst>
          </p:cNvPr>
          <p:cNvSpPr/>
          <p:nvPr/>
        </p:nvSpPr>
        <p:spPr>
          <a:xfrm>
            <a:off x="5928010" y="3920105"/>
            <a:ext cx="435420" cy="3930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5FAC1C-F74D-9840-BE35-348CE083F512}"/>
              </a:ext>
            </a:extLst>
          </p:cNvPr>
          <p:cNvSpPr/>
          <p:nvPr/>
        </p:nvSpPr>
        <p:spPr>
          <a:xfrm>
            <a:off x="5992920" y="4783732"/>
            <a:ext cx="435420" cy="3930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25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259726-4570-1B49-AA48-E1D903AF8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 </a:t>
            </a:r>
          </a:p>
          <a:p>
            <a:r>
              <a:rPr lang="en-US" dirty="0"/>
              <a:t>Proposed Method</a:t>
            </a:r>
          </a:p>
          <a:p>
            <a:r>
              <a:rPr lang="en-US" dirty="0">
                <a:solidFill>
                  <a:srgbClr val="FF0000"/>
                </a:solidFill>
              </a:rPr>
              <a:t>Experiment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02BA2C-147C-7B41-B1DC-D80E6EEB1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16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A0C254-EB15-8B42-AA17-0A66653D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</p:spTree>
    <p:extLst>
      <p:ext uri="{BB962C8B-B14F-4D97-AF65-F5344CB8AC3E}">
        <p14:creationId xmlns:p14="http://schemas.microsoft.com/office/powerpoint/2010/main" val="412347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980E4C-1648-2E4C-A3E0-D50B16F1B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Audio</a:t>
            </a:r>
          </a:p>
          <a:p>
            <a:pPr lvl="1"/>
            <a:r>
              <a:rPr lang="en-US" sz="2000" dirty="0"/>
              <a:t>100-hour subset of </a:t>
            </a:r>
            <a:r>
              <a:rPr lang="en-US" sz="2000" dirty="0" err="1"/>
              <a:t>LibriSpeech</a:t>
            </a:r>
            <a:r>
              <a:rPr lang="en-US" sz="2000" dirty="0"/>
              <a:t> dataset</a:t>
            </a:r>
            <a:endParaRPr lang="en-US" sz="2400" dirty="0"/>
          </a:p>
          <a:p>
            <a:r>
              <a:rPr lang="en-US" sz="2400" dirty="0"/>
              <a:t>Images</a:t>
            </a:r>
          </a:p>
          <a:p>
            <a:pPr lvl="1"/>
            <a:r>
              <a:rPr lang="en-US" sz="2000" dirty="0"/>
              <a:t>ILSVRC ImageNet competition dataset</a:t>
            </a:r>
          </a:p>
          <a:p>
            <a:r>
              <a:rPr lang="en-US" sz="2400" dirty="0"/>
              <a:t>Natural Language Processing</a:t>
            </a:r>
          </a:p>
          <a:p>
            <a:pPr lvl="1"/>
            <a:r>
              <a:rPr lang="en-US" sz="2000" dirty="0"/>
              <a:t>movie review sentiment, customer product reviews, </a:t>
            </a:r>
            <a:r>
              <a:rPr lang="en-US" sz="2000" dirty="0" err="1"/>
              <a:t>etc</a:t>
            </a:r>
            <a:endParaRPr lang="en-US" sz="2000" dirty="0"/>
          </a:p>
          <a:p>
            <a:r>
              <a:rPr lang="en-US" sz="2400" dirty="0"/>
              <a:t>Reinforcement Learning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C38B7A-F842-E448-B2ED-63D9D3F6C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17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07BF28-597A-3B4A-86E0-10E4F5A77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Experiment-Benchmarks</a:t>
            </a:r>
          </a:p>
        </p:txBody>
      </p:sp>
    </p:spTree>
    <p:extLst>
      <p:ext uri="{BB962C8B-B14F-4D97-AF65-F5344CB8AC3E}">
        <p14:creationId xmlns:p14="http://schemas.microsoft.com/office/powerpoint/2010/main" val="3290489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CE61C6A-0DB8-5547-AEBE-5B55EB068C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The authors extract the outputs of the neural network,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, for the whole dataset after model convergence and train a multi-class linear logistic regression classifier.</a:t>
                </a:r>
              </a:p>
              <a:p>
                <a:r>
                  <a:rPr lang="en-US" sz="2400" dirty="0"/>
                  <a:t>When a single non-linear hidden layer is used, the accuracy increases from </a:t>
                </a:r>
                <a:r>
                  <a:rPr lang="en-US" sz="2400" dirty="0">
                    <a:solidFill>
                      <a:srgbClr val="FF0000"/>
                    </a:solidFill>
                  </a:rPr>
                  <a:t>64.6</a:t>
                </a:r>
                <a:r>
                  <a:rPr lang="en-US" sz="2400" dirty="0"/>
                  <a:t> to </a:t>
                </a:r>
                <a:r>
                  <a:rPr lang="en-US" sz="2400" dirty="0">
                    <a:solidFill>
                      <a:srgbClr val="FF0000"/>
                    </a:solidFill>
                  </a:rPr>
                  <a:t>72.5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CE61C6A-0DB8-5547-AEBE-5B55EB068C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5" t="-358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B71555-8285-874C-A291-6AFABDBB9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18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7A4C56-D7D3-FA46-95F8-5237160C3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7A541-D617-44AD-B6DF-BF736837A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167" y="3429000"/>
            <a:ext cx="2289682" cy="277956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EF94950-F1B9-4346-8BF7-30BBE60A5414}"/>
              </a:ext>
            </a:extLst>
          </p:cNvPr>
          <p:cNvGrpSpPr/>
          <p:nvPr/>
        </p:nvGrpSpPr>
        <p:grpSpPr>
          <a:xfrm>
            <a:off x="446088" y="3673643"/>
            <a:ext cx="4366205" cy="2366796"/>
            <a:chOff x="1277330" y="4006743"/>
            <a:chExt cx="4932768" cy="2256738"/>
          </a:xfrm>
        </p:grpSpPr>
        <p:pic>
          <p:nvPicPr>
            <p:cNvPr id="6" name="Content Placeholder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2195F1D-AF1C-4CCC-905F-33088A63B8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" t="11056" r="4507" b="1"/>
            <a:stretch/>
          </p:blipFill>
          <p:spPr bwMode="auto">
            <a:xfrm>
              <a:off x="1277330" y="4010754"/>
              <a:ext cx="4932768" cy="2252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3AB2D6-9BC5-4384-9555-9E6055EFF2C1}"/>
                </a:ext>
              </a:extLst>
            </p:cNvPr>
            <p:cNvSpPr/>
            <p:nvPr/>
          </p:nvSpPr>
          <p:spPr>
            <a:xfrm>
              <a:off x="3170880" y="4006743"/>
              <a:ext cx="491921" cy="50104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97861C-51FA-4DEA-82AC-7ADF90FDE1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886"/>
          <a:stretch/>
        </p:blipFill>
        <p:spPr>
          <a:xfrm>
            <a:off x="7021849" y="3429000"/>
            <a:ext cx="2044816" cy="277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22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3626E-9080-40DD-9D81-D7B3E4F7BD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Encoder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𝑒𝑛𝑐</m:t>
                        </m:r>
                      </m:sub>
                    </m:sSub>
                  </m:oMath>
                </a14:m>
                <a:r>
                  <a:rPr lang="en-US" sz="2400" dirty="0"/>
                  <a:t> is ResNet-101.</a:t>
                </a:r>
              </a:p>
              <a:p>
                <a:r>
                  <a:rPr lang="en-US" sz="2400" dirty="0"/>
                  <a:t>The linear classifier is trained on top of the CPC features.</a:t>
                </a:r>
                <a:endParaRPr lang="en-US" sz="18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3626E-9080-40DD-9D81-D7B3E4F7BD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5" t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27AD7-CA70-43CC-A492-FADA7EC50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19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D610E3-5B31-47B6-B5FF-589E4AAF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00AE2-56F3-4C62-9AB9-94AFA2CA2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276" y="3012700"/>
            <a:ext cx="2872049" cy="325078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D85C530-D76F-40B2-85A6-39DA914171E9}"/>
              </a:ext>
            </a:extLst>
          </p:cNvPr>
          <p:cNvGrpSpPr/>
          <p:nvPr/>
        </p:nvGrpSpPr>
        <p:grpSpPr>
          <a:xfrm>
            <a:off x="1031625" y="2749674"/>
            <a:ext cx="4366205" cy="3513807"/>
            <a:chOff x="1015583" y="2267528"/>
            <a:chExt cx="4366205" cy="37167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0535EA-4ABB-4A45-8700-2DE1A77DF612}"/>
                </a:ext>
              </a:extLst>
            </p:cNvPr>
            <p:cNvGrpSpPr/>
            <p:nvPr/>
          </p:nvGrpSpPr>
          <p:grpSpPr>
            <a:xfrm>
              <a:off x="1015583" y="3617495"/>
              <a:ext cx="4366205" cy="2366796"/>
              <a:chOff x="1277330" y="4006743"/>
              <a:chExt cx="4932768" cy="2256738"/>
            </a:xfrm>
          </p:grpSpPr>
          <p:pic>
            <p:nvPicPr>
              <p:cNvPr id="8" name="Content Placeholder 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E92FE9B4-FF7D-447F-8CAC-04D1079C54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7" t="11056" r="4507" b="1"/>
              <a:stretch/>
            </p:blipFill>
            <p:spPr bwMode="auto">
              <a:xfrm>
                <a:off x="1277330" y="4010754"/>
                <a:ext cx="4932768" cy="22527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1B2E1BC-644D-4E04-B16B-364FA3269057}"/>
                  </a:ext>
                </a:extLst>
              </p:cNvPr>
              <p:cNvSpPr/>
              <p:nvPr/>
            </p:nvSpPr>
            <p:spPr>
              <a:xfrm>
                <a:off x="3170880" y="4006743"/>
                <a:ext cx="491921" cy="50104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CD999E-8122-4346-BE23-4669F98358CB}"/>
                </a:ext>
              </a:extLst>
            </p:cNvPr>
            <p:cNvSpPr/>
            <p:nvPr/>
          </p:nvSpPr>
          <p:spPr>
            <a:xfrm>
              <a:off x="2109537" y="2953337"/>
              <a:ext cx="1604210" cy="38175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Classifier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77B2A17-31FA-4DD5-AF26-F47634D71DE7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V="1">
              <a:off x="2909356" y="3335089"/>
              <a:ext cx="2286" cy="282406"/>
            </a:xfrm>
            <a:prstGeom prst="straightConnector1">
              <a:avLst/>
            </a:prstGeom>
            <a:ln w="38100">
              <a:solidFill>
                <a:srgbClr val="FF2B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BEA1E60-21B7-4585-9657-0DA801D6D3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9356" y="2668828"/>
              <a:ext cx="2286" cy="282406"/>
            </a:xfrm>
            <a:prstGeom prst="straightConnector1">
              <a:avLst/>
            </a:prstGeom>
            <a:ln w="38100">
              <a:solidFill>
                <a:srgbClr val="FF2B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AD05D97-E4D7-4FBD-8CB9-C0BFC713772A}"/>
                </a:ext>
              </a:extLst>
            </p:cNvPr>
            <p:cNvSpPr/>
            <p:nvPr/>
          </p:nvSpPr>
          <p:spPr>
            <a:xfrm>
              <a:off x="2107251" y="2267528"/>
              <a:ext cx="1604210" cy="38175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6535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259726-4570-1B49-AA48-E1D903AF8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Introduction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Background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Motivation</a:t>
            </a:r>
          </a:p>
          <a:p>
            <a:r>
              <a:rPr lang="en-US" dirty="0"/>
              <a:t>Proposed Method</a:t>
            </a:r>
          </a:p>
          <a:p>
            <a:r>
              <a:rPr lang="en-US" dirty="0"/>
              <a:t>Experiment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02BA2C-147C-7B41-B1DC-D80E6EEB1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A0C254-EB15-8B42-AA17-0A66653D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</p:spTree>
    <p:extLst>
      <p:ext uri="{BB962C8B-B14F-4D97-AF65-F5344CB8AC3E}">
        <p14:creationId xmlns:p14="http://schemas.microsoft.com/office/powerpoint/2010/main" val="1509829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A5A637-3FF1-469F-9954-B4761DD98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They first learn our unsupervised model on the </a:t>
            </a:r>
            <a:r>
              <a:rPr lang="en-US" sz="2400" dirty="0" err="1"/>
              <a:t>BookCorpus</a:t>
            </a:r>
            <a:r>
              <a:rPr lang="en-US" sz="2400" dirty="0"/>
              <a:t> dataset , and then evaluate the capability of the model as a generic feature extractor by using CPC representations for classification tasks.</a:t>
            </a:r>
          </a:p>
          <a:p>
            <a:r>
              <a:rPr lang="en-US" sz="2400" dirty="0"/>
              <a:t>Tasks: movie review sentiment (MR), customer product reviews (CR), subjectivity/objectivity, opinion polarity (MPQA), question-type classification (TREC)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7D906A-DA4E-47C4-994E-52F4D2983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20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03BD4E-C3B5-4969-83F6-F06730A0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0E2A9-124A-43F1-8DC0-7EBE5FB9B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0" t="13873" r="5732" b="6969"/>
          <a:stretch/>
        </p:blipFill>
        <p:spPr>
          <a:xfrm>
            <a:off x="1034715" y="4287888"/>
            <a:ext cx="7074569" cy="188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60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259726-4570-1B49-AA48-E1D903AF8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  <a:r>
              <a:rPr lang="en-US" dirty="0"/>
              <a:t> </a:t>
            </a:r>
          </a:p>
          <a:p>
            <a:r>
              <a:rPr lang="en-US" dirty="0"/>
              <a:t>Proposed Method</a:t>
            </a:r>
          </a:p>
          <a:p>
            <a:r>
              <a:rPr lang="en-US" dirty="0"/>
              <a:t>Experiment</a:t>
            </a:r>
          </a:p>
          <a:p>
            <a:r>
              <a:rPr lang="en-US" dirty="0">
                <a:solidFill>
                  <a:srgbClr val="FF0000"/>
                </a:solidFill>
              </a:rPr>
              <a:t>Conclusion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Other related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02BA2C-147C-7B41-B1DC-D80E6EEB1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21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A0C254-EB15-8B42-AA17-0A66653D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</p:spTree>
    <p:extLst>
      <p:ext uri="{BB962C8B-B14F-4D97-AF65-F5344CB8AC3E}">
        <p14:creationId xmlns:p14="http://schemas.microsoft.com/office/powerpoint/2010/main" val="709865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418C27-DE45-4102-99D5-96AF6352D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This paper presented Contrastive Predictive Coding (CPC), extracting compact latent representations to encode predictions over future observations.</a:t>
            </a:r>
          </a:p>
          <a:p>
            <a:endParaRPr lang="en-US" sz="2400" dirty="0"/>
          </a:p>
          <a:p>
            <a:r>
              <a:rPr lang="en-US" sz="2400" dirty="0"/>
              <a:t>CPC is a powerful autoregressive model, aiming to make predictions many steps in the future based on the past.</a:t>
            </a:r>
          </a:p>
          <a:p>
            <a:endParaRPr lang="en-US" sz="2400" dirty="0"/>
          </a:p>
          <a:p>
            <a:r>
              <a:rPr lang="en-US" sz="2400" dirty="0"/>
              <a:t>They rely on Noise-Contrastive Estimation for the loss function, allowing for the whole model to be trained end-to-end.</a:t>
            </a: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5B6CB-C763-4B9A-9721-4D382036E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22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FEBF14-8803-43CC-9E62-DF000933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29128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5262FE-F446-064A-A579-4BEB78AEAF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2400" dirty="0"/>
                  <a:t>: Graph-level summary vectors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dirty="0"/>
                  <a:t>: Node embedding for each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: Node feature set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: Adjacency matrix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400" dirty="0"/>
                  <a:t>: Corrupted node features set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sz="2400" dirty="0"/>
                  <a:t>: Corrupted adjacency matrix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acc>
                  </m:oMath>
                </a14:m>
                <a:r>
                  <a:rPr lang="en-US" sz="2400" dirty="0"/>
                  <a:t>: Corrupted node embedding for each node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5262FE-F446-064A-A579-4BEB78AEA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5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64AC4-7030-4C43-9B73-00D0C1921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23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266D6A-95A0-AE4C-8049-65FB690E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Graph </a:t>
            </a:r>
            <a:r>
              <a:rPr lang="en-US" dirty="0" err="1"/>
              <a:t>InfoMax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E8D4E-8657-496C-ADFB-671F8D7FF497}"/>
              </a:ext>
            </a:extLst>
          </p:cNvPr>
          <p:cNvSpPr txBox="1"/>
          <p:nvPr/>
        </p:nvSpPr>
        <p:spPr>
          <a:xfrm>
            <a:off x="786063" y="5924550"/>
            <a:ext cx="788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Veličković</a:t>
            </a:r>
            <a:r>
              <a:rPr lang="en-US" sz="1200" dirty="0"/>
              <a:t>, </a:t>
            </a:r>
            <a:r>
              <a:rPr lang="en-US" sz="1200" dirty="0" err="1"/>
              <a:t>Petar</a:t>
            </a:r>
            <a:r>
              <a:rPr lang="en-US" sz="1200" dirty="0"/>
              <a:t>, William </a:t>
            </a:r>
            <a:r>
              <a:rPr lang="en-US" sz="1200" dirty="0" err="1"/>
              <a:t>Fedus</a:t>
            </a:r>
            <a:r>
              <a:rPr lang="en-US" sz="1200" dirty="0"/>
              <a:t>, William L. Hamilton, Pietro </a:t>
            </a:r>
            <a:r>
              <a:rPr lang="en-US" sz="1200" dirty="0" err="1"/>
              <a:t>Liò</a:t>
            </a:r>
            <a:r>
              <a:rPr lang="en-US" sz="1200" dirty="0"/>
              <a:t>, </a:t>
            </a:r>
            <a:r>
              <a:rPr lang="en-US" sz="1200" dirty="0" err="1"/>
              <a:t>Yoshua</a:t>
            </a:r>
            <a:r>
              <a:rPr lang="en-US" sz="1200" dirty="0"/>
              <a:t> </a:t>
            </a:r>
            <a:r>
              <a:rPr lang="en-US" sz="1200" dirty="0" err="1"/>
              <a:t>Bengio</a:t>
            </a:r>
            <a:r>
              <a:rPr lang="en-US" sz="1200" dirty="0"/>
              <a:t>, and R. Devon </a:t>
            </a:r>
            <a:r>
              <a:rPr lang="en-US" sz="1200" dirty="0" err="1"/>
              <a:t>Hjelm</a:t>
            </a:r>
            <a:r>
              <a:rPr lang="en-US" sz="1200" dirty="0"/>
              <a:t>. "Deep graph infomax." </a:t>
            </a:r>
            <a:r>
              <a:rPr lang="en-US" sz="1200" i="1" dirty="0" err="1"/>
              <a:t>arXiv</a:t>
            </a:r>
            <a:r>
              <a:rPr lang="en-US" sz="1200" i="1" dirty="0"/>
              <a:t> preprint arXiv:1809.10341</a:t>
            </a:r>
            <a:r>
              <a:rPr lang="en-US" sz="1200" dirty="0"/>
              <a:t> (2018).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644980-08DE-4858-A0CF-36B655B04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86" y="4744996"/>
            <a:ext cx="79438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98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73CD3D-94AC-4268-86EF-3F0D0FFEF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Pre-Training Graph Neural Networks for Generic Structural Feature Extraction</a:t>
            </a:r>
            <a:endParaRPr lang="en-US" sz="2400" dirty="0"/>
          </a:p>
          <a:p>
            <a:r>
              <a:rPr lang="en-US" sz="2400" dirty="0">
                <a:hlinkClick r:id="rId3"/>
              </a:rPr>
              <a:t>Deep Graph Infomax</a:t>
            </a:r>
            <a:endParaRPr lang="en-US" sz="2800" dirty="0"/>
          </a:p>
          <a:p>
            <a:r>
              <a:rPr lang="en-US" sz="2400" dirty="0">
                <a:hlinkClick r:id="rId4"/>
              </a:rPr>
              <a:t>Strategies for pre-training graph neural networks </a:t>
            </a:r>
            <a:endParaRPr lang="en-US" sz="2400" dirty="0"/>
          </a:p>
          <a:p>
            <a:r>
              <a:rPr lang="en-US" sz="2400" dirty="0">
                <a:hlinkClick r:id="rId5"/>
              </a:rPr>
              <a:t>A Simple Framework for Contrastive Learning of Visual Representations</a:t>
            </a:r>
            <a:endParaRPr lang="en-US" sz="2400" dirty="0"/>
          </a:p>
          <a:p>
            <a:r>
              <a:rPr lang="en-US" sz="2400" dirty="0">
                <a:hlinkClick r:id="rId6"/>
              </a:rPr>
              <a:t>Momentum Contrast for Unsupervised Visual Representation Learning</a:t>
            </a:r>
            <a:endParaRPr lang="en-US" sz="2400" dirty="0"/>
          </a:p>
          <a:p>
            <a:r>
              <a:rPr lang="en-US" sz="2400" dirty="0">
                <a:hlinkClick r:id="rId7"/>
              </a:rPr>
              <a:t>Self-Supervised GANs via Auxiliary Rotation Loss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B9A5DD-28A5-47A6-A832-8345B2994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24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D34B17-C92C-4901-969A-EA5707AE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Related Paper</a:t>
            </a:r>
          </a:p>
        </p:txBody>
      </p:sp>
    </p:spTree>
    <p:extLst>
      <p:ext uri="{BB962C8B-B14F-4D97-AF65-F5344CB8AC3E}">
        <p14:creationId xmlns:p14="http://schemas.microsoft.com/office/powerpoint/2010/main" val="3157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239E85-709C-DA4E-ADA1-0DD0F1B43B3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47675" y="933450"/>
            <a:ext cx="4038600" cy="5106988"/>
          </a:xfrm>
        </p:spPr>
        <p:txBody>
          <a:bodyPr wrap="square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Reinforcement Learning </a:t>
            </a:r>
            <a:r>
              <a:rPr lang="en-US" sz="1800" dirty="0">
                <a:solidFill>
                  <a:srgbClr val="FF0000"/>
                </a:solidFill>
              </a:rPr>
              <a:t>(Cherry)</a:t>
            </a:r>
            <a:endParaRPr lang="en-US" sz="1800" dirty="0"/>
          </a:p>
          <a:p>
            <a:pPr lvl="1">
              <a:lnSpc>
                <a:spcPct val="110000"/>
              </a:lnSpc>
            </a:pPr>
            <a:r>
              <a:rPr lang="en-US" sz="1500" dirty="0"/>
              <a:t>The machine predicts a scalar reward given once in a while.</a:t>
            </a:r>
          </a:p>
          <a:p>
            <a:pPr lvl="1">
              <a:lnSpc>
                <a:spcPct val="110000"/>
              </a:lnSpc>
            </a:pPr>
            <a:r>
              <a:rPr lang="en-US" sz="1500" dirty="0">
                <a:solidFill>
                  <a:srgbClr val="FF0000"/>
                </a:solidFill>
              </a:rPr>
              <a:t>weak feedback: a few bits for some samples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Supervised Learning </a:t>
            </a:r>
            <a:r>
              <a:rPr lang="en-US" sz="1800" dirty="0">
                <a:solidFill>
                  <a:srgbClr val="FF0000"/>
                </a:solidFill>
              </a:rPr>
              <a:t>(Cream)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The machine predicts a category or a few numbers for each input</a:t>
            </a:r>
          </a:p>
          <a:p>
            <a:pPr lvl="1">
              <a:lnSpc>
                <a:spcPct val="110000"/>
              </a:lnSpc>
            </a:pPr>
            <a:r>
              <a:rPr lang="en-US" sz="1500" dirty="0">
                <a:solidFill>
                  <a:srgbClr val="FF0000"/>
                </a:solidFill>
              </a:rPr>
              <a:t>medium feedback: 10→10,000 bits per sample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Self-supervised Learning / Unsupervised Learning </a:t>
            </a:r>
            <a:r>
              <a:rPr lang="en-US" sz="1800" dirty="0">
                <a:solidFill>
                  <a:srgbClr val="FF0000"/>
                </a:solidFill>
              </a:rPr>
              <a:t>(Cake)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The machine predicts any part of its input for any observed part.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Predicts future frames in videos</a:t>
            </a:r>
          </a:p>
          <a:p>
            <a:pPr lvl="1">
              <a:lnSpc>
                <a:spcPct val="110000"/>
              </a:lnSpc>
            </a:pPr>
            <a:r>
              <a:rPr lang="en-US" sz="1500" dirty="0">
                <a:solidFill>
                  <a:srgbClr val="FF0000"/>
                </a:solidFill>
              </a:rPr>
              <a:t>A lot of feedback: millions of bits per sample</a:t>
            </a:r>
          </a:p>
          <a:p>
            <a:pPr lvl="1">
              <a:lnSpc>
                <a:spcPct val="110000"/>
              </a:lnSpc>
            </a:pPr>
            <a:endParaRPr lang="en-US" sz="1100" dirty="0"/>
          </a:p>
        </p:txBody>
      </p:sp>
      <p:pic>
        <p:nvPicPr>
          <p:cNvPr id="5" name="Picture 4" descr="A picture containing table, food, cake, sitting&#10;&#10;Description automatically generated">
            <a:extLst>
              <a:ext uri="{FF2B5EF4-FFF2-40B4-BE49-F238E27FC236}">
                <a16:creationId xmlns:a16="http://schemas.microsoft.com/office/drawing/2014/main" id="{1E2BD8EB-8779-1340-9A8F-B0DBAA4699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8" t="11210" r="-7079" b="11683"/>
          <a:stretch/>
        </p:blipFill>
        <p:spPr>
          <a:xfrm>
            <a:off x="4360472" y="1365336"/>
            <a:ext cx="5309188" cy="3639655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8B8BD-88A6-B24C-8766-42BF7923D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6525"/>
            <a:ext cx="684213" cy="37147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spcAft>
                  <a:spcPts val="600"/>
                </a:spcAft>
                <a:defRPr/>
              </a:pPr>
              <a:t>3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354EE7-D536-364A-815C-927810B2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8" y="953"/>
            <a:ext cx="8229600" cy="8001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Three Types of Learning</a:t>
            </a:r>
          </a:p>
        </p:txBody>
      </p:sp>
    </p:spTree>
    <p:extLst>
      <p:ext uri="{BB962C8B-B14F-4D97-AF65-F5344CB8AC3E}">
        <p14:creationId xmlns:p14="http://schemas.microsoft.com/office/powerpoint/2010/main" val="1052337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182293-C390-F845-9525-CAF025705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Predict any part of the input from any other part.</a:t>
            </a:r>
          </a:p>
          <a:p>
            <a:pPr lvl="1"/>
            <a:r>
              <a:rPr lang="en-US" sz="2000" dirty="0"/>
              <a:t>Predict </a:t>
            </a:r>
            <a:r>
              <a:rPr lang="en-US" sz="2000" dirty="0">
                <a:solidFill>
                  <a:srgbClr val="FF0000"/>
                </a:solidFill>
              </a:rPr>
              <a:t>the future </a:t>
            </a:r>
            <a:r>
              <a:rPr lang="en-US" sz="2000" dirty="0"/>
              <a:t>from </a:t>
            </a:r>
            <a:r>
              <a:rPr lang="en-US" sz="2000" dirty="0">
                <a:solidFill>
                  <a:srgbClr val="00B0F0"/>
                </a:solidFill>
              </a:rPr>
              <a:t>the past</a:t>
            </a:r>
            <a:endParaRPr lang="en-US" sz="2000" dirty="0"/>
          </a:p>
          <a:p>
            <a:pPr lvl="1"/>
            <a:r>
              <a:rPr lang="en-US" sz="2000" dirty="0"/>
              <a:t>Predict </a:t>
            </a:r>
            <a:r>
              <a:rPr lang="en-US" sz="2000" dirty="0">
                <a:solidFill>
                  <a:srgbClr val="FF0000"/>
                </a:solidFill>
              </a:rPr>
              <a:t>the masked </a:t>
            </a:r>
            <a:r>
              <a:rPr lang="en-US" sz="2000" dirty="0"/>
              <a:t>from </a:t>
            </a:r>
            <a:r>
              <a:rPr lang="en-US" sz="2000" dirty="0">
                <a:solidFill>
                  <a:srgbClr val="00B0F0"/>
                </a:solidFill>
              </a:rPr>
              <a:t>the visible</a:t>
            </a:r>
            <a:endParaRPr lang="en-US" sz="2000" dirty="0"/>
          </a:p>
          <a:p>
            <a:pPr lvl="1"/>
            <a:r>
              <a:rPr lang="en-US" sz="2000" dirty="0"/>
              <a:t>Predict </a:t>
            </a:r>
            <a:r>
              <a:rPr lang="en-US" sz="2000" dirty="0">
                <a:solidFill>
                  <a:srgbClr val="FF0000"/>
                </a:solidFill>
              </a:rPr>
              <a:t>the any occluded part </a:t>
            </a:r>
            <a:r>
              <a:rPr lang="en-US" sz="2000" dirty="0"/>
              <a:t>from </a:t>
            </a:r>
            <a:r>
              <a:rPr lang="en-US" sz="2000" dirty="0">
                <a:solidFill>
                  <a:srgbClr val="00B0F0"/>
                </a:solidFill>
              </a:rPr>
              <a:t>all available parts</a:t>
            </a:r>
            <a:endParaRPr lang="en-US" sz="2400" dirty="0"/>
          </a:p>
          <a:p>
            <a:r>
              <a:rPr lang="en-US" sz="2400" dirty="0"/>
              <a:t>Pretend there is a part of the input you don’t know and predict that.</a:t>
            </a:r>
          </a:p>
          <a:p>
            <a:r>
              <a:rPr lang="en-US" sz="2400" dirty="0"/>
              <a:t>Reconstruction = SSL when </a:t>
            </a:r>
          </a:p>
          <a:p>
            <a:pPr marL="0" indent="0">
              <a:buNone/>
            </a:pPr>
            <a:r>
              <a:rPr lang="en-US" sz="2400" dirty="0"/>
              <a:t>    any part could be known or </a:t>
            </a:r>
          </a:p>
          <a:p>
            <a:pPr marL="0" indent="0">
              <a:buNone/>
            </a:pPr>
            <a:r>
              <a:rPr lang="en-US" sz="2400" dirty="0"/>
              <a:t>    unknown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87FCF-B64A-F94E-9F6C-EFA671A67E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4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09773E-D34F-5C46-97D1-62370DDAE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Learning</a:t>
            </a:r>
          </a:p>
        </p:txBody>
      </p:sp>
      <p:pic>
        <p:nvPicPr>
          <p:cNvPr id="6" name="Picture 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DD82777A-3090-D644-96BA-FBE48B096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59" y="3205956"/>
            <a:ext cx="3585789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9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36D12B-73FD-E244-9310-0E0A21395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1"/>
          <a:stretch/>
        </p:blipFill>
        <p:spPr>
          <a:xfrm>
            <a:off x="118681" y="894019"/>
            <a:ext cx="9025319" cy="543162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056C25-0145-2A4F-8EDB-1625BCB7B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5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8E2C25-25FC-AC41-834F-7826E700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45230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A97CDD-1A99-EC46-AC9F-2BA827078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Latent representation allows system to make multiple predictions</a:t>
            </a:r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612B2E-B7AC-134A-986B-CF7B6FA6E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6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AE38A-079B-7348-9AFD-92F8D73B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Learning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9AA50DD8-C820-BA4C-8531-EA78AE876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81" y="2037530"/>
            <a:ext cx="6776414" cy="422595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955B5D4-8DF2-4B52-97E6-289D93AC3788}"/>
              </a:ext>
            </a:extLst>
          </p:cNvPr>
          <p:cNvGrpSpPr/>
          <p:nvPr/>
        </p:nvGrpSpPr>
        <p:grpSpPr>
          <a:xfrm>
            <a:off x="804528" y="2064186"/>
            <a:ext cx="4256755" cy="4422339"/>
            <a:chOff x="804528" y="2064186"/>
            <a:chExt cx="4256755" cy="442233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07CFC49-1ED8-7847-AB58-09F97924487B}"/>
                </a:ext>
              </a:extLst>
            </p:cNvPr>
            <p:cNvSpPr/>
            <p:nvPr/>
          </p:nvSpPr>
          <p:spPr>
            <a:xfrm>
              <a:off x="1259304" y="2680570"/>
              <a:ext cx="3801979" cy="380595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29BD757-4367-4B57-9F46-1A2B8D3DDEA0}"/>
                </a:ext>
              </a:extLst>
            </p:cNvPr>
            <p:cNvCxnSpPr>
              <a:cxnSpLocks/>
            </p:cNvCxnSpPr>
            <p:nvPr/>
          </p:nvCxnSpPr>
          <p:spPr>
            <a:xfrm>
              <a:off x="2085475" y="2457525"/>
              <a:ext cx="296778" cy="39333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71C5D9-4823-4B81-B496-EC7D4A5B0D8B}"/>
                </a:ext>
              </a:extLst>
            </p:cNvPr>
            <p:cNvSpPr/>
            <p:nvPr/>
          </p:nvSpPr>
          <p:spPr>
            <a:xfrm>
              <a:off x="804528" y="2064186"/>
              <a:ext cx="2804946" cy="393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Self-supervised learning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E34CA2-2005-2247-BD9E-7741AB1B7017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839212" y="2382431"/>
            <a:ext cx="1247802" cy="6532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E2805D4-2E32-B44F-BA7B-ED7FB26E37F9}"/>
              </a:ext>
            </a:extLst>
          </p:cNvPr>
          <p:cNvSpPr/>
          <p:nvPr/>
        </p:nvSpPr>
        <p:spPr>
          <a:xfrm>
            <a:off x="7059880" y="3035661"/>
            <a:ext cx="2054268" cy="393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Downstream task</a:t>
            </a:r>
          </a:p>
        </p:txBody>
      </p:sp>
    </p:spTree>
    <p:extLst>
      <p:ext uri="{BB962C8B-B14F-4D97-AF65-F5344CB8AC3E}">
        <p14:creationId xmlns:p14="http://schemas.microsoft.com/office/powerpoint/2010/main" val="128133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22E383-CB40-D249-8E12-E129C10A7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Different from the mature techniques in supervised learning, unsupervised learning is yet to see a similar breakthrough.</a:t>
            </a:r>
          </a:p>
          <a:p>
            <a:r>
              <a:rPr lang="en-US" sz="2400" dirty="0"/>
              <a:t>Many challenges remain in unsupervised learning, such as data efficiency, robustness or generalization.</a:t>
            </a:r>
          </a:p>
          <a:p>
            <a:r>
              <a:rPr lang="en-US" sz="2400" dirty="0"/>
              <a:t>Many real-word datasets are unsupervised, thus making it important to model high-level representations.</a:t>
            </a:r>
            <a:endParaRPr lang="en-US" dirty="0"/>
          </a:p>
          <a:p>
            <a:r>
              <a:rPr lang="en-US" sz="2400" dirty="0"/>
              <a:t>Can we derive a generic pre-trained model that could be used for most downstream tasks?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0F8D5-B637-E446-BBE2-4DC4409A7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7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8173DD-E50D-F040-A5F6-8852976B4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of This Paper</a:t>
            </a:r>
          </a:p>
        </p:txBody>
      </p:sp>
    </p:spTree>
    <p:extLst>
      <p:ext uri="{BB962C8B-B14F-4D97-AF65-F5344CB8AC3E}">
        <p14:creationId xmlns:p14="http://schemas.microsoft.com/office/powerpoint/2010/main" val="2588615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259726-4570-1B49-AA48-E1D903AF8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Proposed Method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Structure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Formulation</a:t>
            </a:r>
          </a:p>
          <a:p>
            <a:r>
              <a:rPr lang="en-US" dirty="0"/>
              <a:t>Experiment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02BA2C-147C-7B41-B1DC-D80E6EEB1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8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A0C254-EB15-8B42-AA17-0A66653D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</p:spTree>
    <p:extLst>
      <p:ext uri="{BB962C8B-B14F-4D97-AF65-F5344CB8AC3E}">
        <p14:creationId xmlns:p14="http://schemas.microsoft.com/office/powerpoint/2010/main" val="2912253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C05D6C0A-0051-5D4F-982A-7C48D72F1E7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09680" y="1090295"/>
                <a:ext cx="8229600" cy="5106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is the input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𝑒𝑛𝑐</m:t>
                        </m:r>
                      </m:sub>
                    </m:sSub>
                  </m:oMath>
                </a14:m>
                <a:r>
                  <a:rPr lang="en-US" sz="2400" dirty="0"/>
                  <a:t> is the encoder,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𝑎𝑟</m:t>
                        </m:r>
                      </m:sub>
                    </m:sSub>
                  </m:oMath>
                </a14:m>
                <a:r>
                  <a:rPr lang="en-US" sz="2400" dirty="0"/>
                  <a:t> is the auto-regressive model to summarize the latent space and produce context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C05D6C0A-0051-5D4F-982A-7C48D72F1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680" y="1090295"/>
                <a:ext cx="8229600" cy="5106988"/>
              </a:xfrm>
              <a:prstGeom prst="rect">
                <a:avLst/>
              </a:prstGeom>
              <a:blipFill>
                <a:blip r:embed="rId2"/>
                <a:stretch>
                  <a:fillRect l="-1079" t="-248" r="-107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BCA5705-2569-3945-85B7-0256E8B04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7" t="11056" r="4507" b="1"/>
          <a:stretch/>
        </p:blipFill>
        <p:spPr>
          <a:xfrm>
            <a:off x="895611" y="2761083"/>
            <a:ext cx="7352778" cy="335791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9575BF-C2C9-A347-8F8D-E3363B5E4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- </a:t>
            </a:r>
            <a:fld id="{5702A24C-C4CD-4510-A1DD-CEB556D2535A}" type="slidenum">
              <a:rPr lang="en-US" smtClean="0"/>
              <a:pPr>
                <a:defRPr/>
              </a:pPr>
              <a:t>9</a:t>
            </a:fld>
            <a:r>
              <a:rPr lang="en-US"/>
              <a:t>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49CFB4-C128-5C4B-BD43-01461DC09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Structure</a:t>
            </a:r>
          </a:p>
        </p:txBody>
      </p:sp>
    </p:spTree>
    <p:extLst>
      <p:ext uri="{BB962C8B-B14F-4D97-AF65-F5344CB8AC3E}">
        <p14:creationId xmlns:p14="http://schemas.microsoft.com/office/powerpoint/2010/main" val="417137202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1436</Words>
  <Application>Microsoft Office PowerPoint</Application>
  <PresentationFormat>On-screen Show (4:3)</PresentationFormat>
  <Paragraphs>191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Georgia</vt:lpstr>
      <vt:lpstr>Wingdings</vt:lpstr>
      <vt:lpstr>Default Design</vt:lpstr>
      <vt:lpstr>2_Default Design</vt:lpstr>
      <vt:lpstr>Office Theme</vt:lpstr>
      <vt:lpstr>PowerPoint Presentation</vt:lpstr>
      <vt:lpstr>Outline </vt:lpstr>
      <vt:lpstr>Three Types of Learning</vt:lpstr>
      <vt:lpstr>Self-supervised Learning</vt:lpstr>
      <vt:lpstr>Reconstruction</vt:lpstr>
      <vt:lpstr>Self-supervised Learning</vt:lpstr>
      <vt:lpstr>Motivation of This Paper</vt:lpstr>
      <vt:lpstr>Outline </vt:lpstr>
      <vt:lpstr>Overall Structure</vt:lpstr>
      <vt:lpstr>Overview</vt:lpstr>
      <vt:lpstr>Mutual Information</vt:lpstr>
      <vt:lpstr>Notations</vt:lpstr>
      <vt:lpstr>InfoNCE</vt:lpstr>
      <vt:lpstr>InfoNCE</vt:lpstr>
      <vt:lpstr>Learned Representation</vt:lpstr>
      <vt:lpstr>Outline </vt:lpstr>
      <vt:lpstr>Experiment-Benchmarks</vt:lpstr>
      <vt:lpstr>Audio</vt:lpstr>
      <vt:lpstr>Image</vt:lpstr>
      <vt:lpstr>Natural Language Processing</vt:lpstr>
      <vt:lpstr>Outline </vt:lpstr>
      <vt:lpstr>Conclusion</vt:lpstr>
      <vt:lpstr>Deep Graph InfoMax</vt:lpstr>
      <vt:lpstr>More Related Paper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Zheng, Lecheng</dc:creator>
  <cp:lastModifiedBy>Lecheng Zheng</cp:lastModifiedBy>
  <cp:revision>10</cp:revision>
  <dcterms:created xsi:type="dcterms:W3CDTF">2020-04-15T14:53:11Z</dcterms:created>
  <dcterms:modified xsi:type="dcterms:W3CDTF">2020-04-15T18:46:20Z</dcterms:modified>
</cp:coreProperties>
</file>